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92DE"/>
    <a:srgbClr val="B889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13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7EE7D-C1D1-4DAC-9FCC-0EFD0733D241}" type="datetimeFigureOut">
              <a:rPr lang="en-GB" smtClean="0"/>
              <a:t>08/02/2022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5AAD5-48A2-431A-995A-E2B890BEFA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0329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7EE7D-C1D1-4DAC-9FCC-0EFD0733D241}" type="datetimeFigureOut">
              <a:rPr lang="en-GB" smtClean="0"/>
              <a:t>08/02/2022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5AAD5-48A2-431A-995A-E2B890BEFA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816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7EE7D-C1D1-4DAC-9FCC-0EFD0733D241}" type="datetimeFigureOut">
              <a:rPr lang="en-GB" smtClean="0"/>
              <a:t>08/02/2022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5AAD5-48A2-431A-995A-E2B890BEFA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044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7EE7D-C1D1-4DAC-9FCC-0EFD0733D241}" type="datetimeFigureOut">
              <a:rPr lang="en-GB" smtClean="0"/>
              <a:t>08/02/2022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5AAD5-48A2-431A-995A-E2B890BEFA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704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7EE7D-C1D1-4DAC-9FCC-0EFD0733D241}" type="datetimeFigureOut">
              <a:rPr lang="en-GB" smtClean="0"/>
              <a:t>08/02/2022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5AAD5-48A2-431A-995A-E2B890BEFA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3268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7EE7D-C1D1-4DAC-9FCC-0EFD0733D241}" type="datetimeFigureOut">
              <a:rPr lang="en-GB" smtClean="0"/>
              <a:t>08/02/2022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5AAD5-48A2-431A-995A-E2B890BEFA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5176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7EE7D-C1D1-4DAC-9FCC-0EFD0733D241}" type="datetimeFigureOut">
              <a:rPr lang="en-GB" smtClean="0"/>
              <a:t>08/02/2022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5AAD5-48A2-431A-995A-E2B890BEFA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1078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7EE7D-C1D1-4DAC-9FCC-0EFD0733D241}" type="datetimeFigureOut">
              <a:rPr lang="en-GB" smtClean="0"/>
              <a:t>08/02/2022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5AAD5-48A2-431A-995A-E2B890BEFA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812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7EE7D-C1D1-4DAC-9FCC-0EFD0733D241}" type="datetimeFigureOut">
              <a:rPr lang="en-GB" smtClean="0"/>
              <a:t>08/02/2022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5AAD5-48A2-431A-995A-E2B890BEFA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4128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7EE7D-C1D1-4DAC-9FCC-0EFD0733D241}" type="datetimeFigureOut">
              <a:rPr lang="en-GB" smtClean="0"/>
              <a:t>08/02/2022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5AAD5-48A2-431A-995A-E2B890BEFA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6486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7EE7D-C1D1-4DAC-9FCC-0EFD0733D241}" type="datetimeFigureOut">
              <a:rPr lang="en-GB" smtClean="0"/>
              <a:t>08/02/2022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5AAD5-48A2-431A-995A-E2B890BEFA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5963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7EE7D-C1D1-4DAC-9FCC-0EFD0733D241}" type="datetimeFigureOut">
              <a:rPr lang="en-GB" smtClean="0"/>
              <a:t>08/02/2022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5AAD5-48A2-431A-995A-E2B890BEFA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1996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59877" y="0"/>
            <a:ext cx="3090930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Y7 Unit 1 – revision mat</a:t>
            </a:r>
            <a:endParaRPr lang="en-GB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3032" y="-36195"/>
            <a:ext cx="2163650" cy="6894195"/>
          </a:xfrm>
          <a:prstGeom prst="rect">
            <a:avLst/>
          </a:prstGeom>
          <a:noFill/>
          <a:ln w="762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700" b="1" u="sng" dirty="0" smtClean="0">
                <a:ea typeface="Adobe Gothic Std B" panose="020B0800000000000000" pitchFamily="34" charset="-128"/>
              </a:rPr>
              <a:t>Numbers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700" dirty="0" smtClean="0">
                <a:ea typeface="Adobe Gothic Std B" panose="020B0800000000000000" pitchFamily="34" charset="-128"/>
              </a:rPr>
              <a:t>Un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700" dirty="0" err="1" smtClean="0">
                <a:ea typeface="Adobe Gothic Std B" panose="020B0800000000000000" pitchFamily="34" charset="-128"/>
              </a:rPr>
              <a:t>Deux</a:t>
            </a:r>
            <a:endParaRPr lang="en-GB" sz="1700" dirty="0" smtClean="0">
              <a:ea typeface="Adobe Gothic Std B" panose="020B0800000000000000" pitchFamily="34" charset="-128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700" dirty="0" err="1" smtClean="0">
                <a:ea typeface="Adobe Gothic Std B" panose="020B0800000000000000" pitchFamily="34" charset="-128"/>
              </a:rPr>
              <a:t>Trois</a:t>
            </a:r>
            <a:endParaRPr lang="en-GB" sz="1700" dirty="0" smtClean="0">
              <a:ea typeface="Adobe Gothic Std B" panose="020B0800000000000000" pitchFamily="34" charset="-128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700" dirty="0" err="1" smtClean="0">
                <a:ea typeface="Adobe Gothic Std B" panose="020B0800000000000000" pitchFamily="34" charset="-128"/>
              </a:rPr>
              <a:t>Quatre</a:t>
            </a:r>
            <a:endParaRPr lang="en-GB" sz="1700" dirty="0" smtClean="0">
              <a:ea typeface="Adobe Gothic Std B" panose="020B0800000000000000" pitchFamily="34" charset="-128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700" dirty="0" err="1" smtClean="0">
                <a:ea typeface="Adobe Gothic Std B" panose="020B0800000000000000" pitchFamily="34" charset="-128"/>
              </a:rPr>
              <a:t>Cinq</a:t>
            </a:r>
            <a:endParaRPr lang="en-GB" sz="1700" dirty="0" smtClean="0">
              <a:ea typeface="Adobe Gothic Std B" panose="020B0800000000000000" pitchFamily="34" charset="-128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700" dirty="0" smtClean="0">
                <a:ea typeface="Adobe Gothic Std B" panose="020B0800000000000000" pitchFamily="34" charset="-128"/>
              </a:rPr>
              <a:t>Six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700" dirty="0" smtClean="0">
                <a:ea typeface="Adobe Gothic Std B" panose="020B0800000000000000" pitchFamily="34" charset="-128"/>
              </a:rPr>
              <a:t>Sept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700" dirty="0" err="1" smtClean="0">
                <a:ea typeface="Adobe Gothic Std B" panose="020B0800000000000000" pitchFamily="34" charset="-128"/>
              </a:rPr>
              <a:t>Huit</a:t>
            </a:r>
            <a:endParaRPr lang="en-GB" sz="1700" dirty="0" smtClean="0">
              <a:ea typeface="Adobe Gothic Std B" panose="020B0800000000000000" pitchFamily="34" charset="-128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700" dirty="0" err="1" smtClean="0">
                <a:ea typeface="Adobe Gothic Std B" panose="020B0800000000000000" pitchFamily="34" charset="-128"/>
              </a:rPr>
              <a:t>Neuf</a:t>
            </a:r>
            <a:endParaRPr lang="en-GB" sz="1700" dirty="0" smtClean="0">
              <a:ea typeface="Adobe Gothic Std B" panose="020B0800000000000000" pitchFamily="34" charset="-128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700" dirty="0" smtClean="0">
                <a:ea typeface="Adobe Gothic Std B" panose="020B0800000000000000" pitchFamily="34" charset="-128"/>
              </a:rPr>
              <a:t>Dix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700" dirty="0" err="1" smtClean="0">
                <a:ea typeface="Adobe Gothic Std B" panose="020B0800000000000000" pitchFamily="34" charset="-128"/>
              </a:rPr>
              <a:t>Onze</a:t>
            </a:r>
            <a:endParaRPr lang="en-GB" sz="1700" dirty="0" smtClean="0">
              <a:ea typeface="Adobe Gothic Std B" panose="020B0800000000000000" pitchFamily="34" charset="-128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700" dirty="0" err="1" smtClean="0">
                <a:ea typeface="Adobe Gothic Std B" panose="020B0800000000000000" pitchFamily="34" charset="-128"/>
              </a:rPr>
              <a:t>Douze</a:t>
            </a:r>
            <a:endParaRPr lang="en-GB" sz="1700" dirty="0" smtClean="0">
              <a:ea typeface="Adobe Gothic Std B" panose="020B0800000000000000" pitchFamily="34" charset="-128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700" dirty="0" err="1" smtClean="0">
                <a:ea typeface="Adobe Gothic Std B" panose="020B0800000000000000" pitchFamily="34" charset="-128"/>
              </a:rPr>
              <a:t>Treize</a:t>
            </a:r>
            <a:endParaRPr lang="en-GB" sz="1700" dirty="0" smtClean="0">
              <a:ea typeface="Adobe Gothic Std B" panose="020B0800000000000000" pitchFamily="34" charset="-128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700" dirty="0" err="1" smtClean="0">
                <a:ea typeface="Adobe Gothic Std B" panose="020B0800000000000000" pitchFamily="34" charset="-128"/>
              </a:rPr>
              <a:t>Quatorze</a:t>
            </a:r>
            <a:endParaRPr lang="en-GB" sz="1700" dirty="0" smtClean="0">
              <a:ea typeface="Adobe Gothic Std B" panose="020B0800000000000000" pitchFamily="34" charset="-128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700" dirty="0" err="1" smtClean="0">
                <a:ea typeface="Adobe Gothic Std B" panose="020B0800000000000000" pitchFamily="34" charset="-128"/>
              </a:rPr>
              <a:t>Quinze</a:t>
            </a:r>
            <a:endParaRPr lang="en-GB" sz="1700" dirty="0" smtClean="0">
              <a:ea typeface="Adobe Gothic Std B" panose="020B0800000000000000" pitchFamily="34" charset="-128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700" dirty="0" smtClean="0">
                <a:ea typeface="Adobe Gothic Std B" panose="020B0800000000000000" pitchFamily="34" charset="-128"/>
              </a:rPr>
              <a:t>Seize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700" dirty="0" smtClean="0">
                <a:ea typeface="Adobe Gothic Std B" panose="020B0800000000000000" pitchFamily="34" charset="-128"/>
              </a:rPr>
              <a:t>Dix-sept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700" dirty="0" smtClean="0">
                <a:ea typeface="Adobe Gothic Std B" panose="020B0800000000000000" pitchFamily="34" charset="-128"/>
              </a:rPr>
              <a:t>Dix-</a:t>
            </a:r>
            <a:r>
              <a:rPr lang="en-GB" sz="1700" dirty="0" err="1" smtClean="0">
                <a:ea typeface="Adobe Gothic Std B" panose="020B0800000000000000" pitchFamily="34" charset="-128"/>
              </a:rPr>
              <a:t>huit</a:t>
            </a:r>
            <a:endParaRPr lang="en-GB" sz="1700" dirty="0" smtClean="0">
              <a:ea typeface="Adobe Gothic Std B" panose="020B0800000000000000" pitchFamily="34" charset="-128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700" dirty="0" smtClean="0">
                <a:ea typeface="Adobe Gothic Std B" panose="020B0800000000000000" pitchFamily="34" charset="-128"/>
              </a:rPr>
              <a:t>Dix-</a:t>
            </a:r>
            <a:r>
              <a:rPr lang="en-GB" sz="1700" dirty="0" err="1" smtClean="0">
                <a:ea typeface="Adobe Gothic Std B" panose="020B0800000000000000" pitchFamily="34" charset="-128"/>
              </a:rPr>
              <a:t>neuf</a:t>
            </a:r>
            <a:endParaRPr lang="en-GB" sz="1700" dirty="0" smtClean="0">
              <a:ea typeface="Adobe Gothic Std B" panose="020B0800000000000000" pitchFamily="34" charset="-128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700" dirty="0" err="1" smtClean="0">
                <a:ea typeface="Adobe Gothic Std B" panose="020B0800000000000000" pitchFamily="34" charset="-128"/>
              </a:rPr>
              <a:t>Vingt</a:t>
            </a:r>
            <a:endParaRPr lang="en-GB" sz="1700" dirty="0" smtClean="0">
              <a:ea typeface="Adobe Gothic Std B" panose="020B0800000000000000" pitchFamily="34" charset="-128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700" dirty="0" err="1" smtClean="0">
                <a:ea typeface="Adobe Gothic Std B" panose="020B0800000000000000" pitchFamily="34" charset="-128"/>
              </a:rPr>
              <a:t>Vingt</a:t>
            </a:r>
            <a:r>
              <a:rPr lang="en-GB" sz="1700" dirty="0" smtClean="0">
                <a:ea typeface="Adobe Gothic Std B" panose="020B0800000000000000" pitchFamily="34" charset="-128"/>
              </a:rPr>
              <a:t>-et-un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700" dirty="0" err="1" smtClean="0">
                <a:ea typeface="Adobe Gothic Std B" panose="020B0800000000000000" pitchFamily="34" charset="-128"/>
              </a:rPr>
              <a:t>Vingt-deux</a:t>
            </a:r>
            <a:endParaRPr lang="en-GB" sz="1700" dirty="0" smtClean="0">
              <a:ea typeface="Adobe Gothic Std B" panose="020B0800000000000000" pitchFamily="34" charset="-128"/>
            </a:endParaRPr>
          </a:p>
          <a:p>
            <a:r>
              <a:rPr lang="en-GB" sz="1700" dirty="0" smtClean="0">
                <a:ea typeface="Adobe Gothic Std B" panose="020B0800000000000000" pitchFamily="34" charset="-128"/>
              </a:rPr>
              <a:t>…</a:t>
            </a:r>
          </a:p>
          <a:p>
            <a:pPr marL="342900" indent="-342900">
              <a:buFont typeface="+mj-lt"/>
              <a:buAutoNum type="arabicPeriod" startAt="30"/>
            </a:pPr>
            <a:r>
              <a:rPr lang="en-GB" sz="1700" dirty="0" err="1" smtClean="0">
                <a:ea typeface="Adobe Gothic Std B" panose="020B0800000000000000" pitchFamily="34" charset="-128"/>
              </a:rPr>
              <a:t>trente</a:t>
            </a:r>
            <a:endParaRPr lang="en-GB" sz="1700" dirty="0">
              <a:ea typeface="Adobe Gothic Std B" panose="020B0800000000000000" pitchFamily="34" charset="-128"/>
            </a:endParaRPr>
          </a:p>
          <a:p>
            <a:pPr marL="342900" indent="-342900">
              <a:buFont typeface="+mj-lt"/>
              <a:buAutoNum type="arabicPeriod" startAt="30"/>
            </a:pPr>
            <a:r>
              <a:rPr lang="en-GB" sz="1700" dirty="0" err="1" smtClean="0">
                <a:ea typeface="Adobe Gothic Std B" panose="020B0800000000000000" pitchFamily="34" charset="-128"/>
              </a:rPr>
              <a:t>Trente</a:t>
            </a:r>
            <a:r>
              <a:rPr lang="en-GB" sz="1700" dirty="0" smtClean="0">
                <a:ea typeface="Adobe Gothic Std B" panose="020B0800000000000000" pitchFamily="34" charset="-128"/>
              </a:rPr>
              <a:t> et un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01531" y="721217"/>
            <a:ext cx="5383370" cy="923330"/>
          </a:xfrm>
          <a:prstGeom prst="rect">
            <a:avLst/>
          </a:prstGeom>
          <a:noFill/>
          <a:ln w="76200"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>
                <a:ea typeface="Adobe Gothic Std B" panose="020B0800000000000000" pitchFamily="34" charset="-128"/>
              </a:rPr>
              <a:t>Months</a:t>
            </a:r>
          </a:p>
          <a:p>
            <a:r>
              <a:rPr lang="en-GB" dirty="0" err="1" smtClean="0">
                <a:ea typeface="Adobe Gothic Std B" panose="020B0800000000000000" pitchFamily="34" charset="-128"/>
              </a:rPr>
              <a:t>Janvier</a:t>
            </a:r>
            <a:r>
              <a:rPr lang="en-GB" dirty="0" smtClean="0">
                <a:ea typeface="Adobe Gothic Std B" panose="020B0800000000000000" pitchFamily="34" charset="-128"/>
              </a:rPr>
              <a:t>, </a:t>
            </a:r>
            <a:r>
              <a:rPr lang="en-GB" dirty="0" err="1" smtClean="0">
                <a:ea typeface="Adobe Gothic Std B" panose="020B0800000000000000" pitchFamily="34" charset="-128"/>
              </a:rPr>
              <a:t>février</a:t>
            </a:r>
            <a:r>
              <a:rPr lang="en-GB" dirty="0" smtClean="0">
                <a:ea typeface="Adobe Gothic Std B" panose="020B0800000000000000" pitchFamily="34" charset="-128"/>
              </a:rPr>
              <a:t>, mars, </a:t>
            </a:r>
            <a:r>
              <a:rPr lang="en-GB" dirty="0" err="1" smtClean="0">
                <a:ea typeface="Adobe Gothic Std B" panose="020B0800000000000000" pitchFamily="34" charset="-128"/>
              </a:rPr>
              <a:t>avril</a:t>
            </a:r>
            <a:r>
              <a:rPr lang="en-GB" dirty="0" smtClean="0">
                <a:ea typeface="Adobe Gothic Std B" panose="020B0800000000000000" pitchFamily="34" charset="-128"/>
              </a:rPr>
              <a:t>, </a:t>
            </a:r>
            <a:r>
              <a:rPr lang="en-GB" dirty="0" err="1" smtClean="0">
                <a:ea typeface="Adobe Gothic Std B" panose="020B0800000000000000" pitchFamily="34" charset="-128"/>
              </a:rPr>
              <a:t>mai</a:t>
            </a:r>
            <a:r>
              <a:rPr lang="en-GB" dirty="0" smtClean="0">
                <a:ea typeface="Adobe Gothic Std B" panose="020B0800000000000000" pitchFamily="34" charset="-128"/>
              </a:rPr>
              <a:t>, </a:t>
            </a:r>
            <a:r>
              <a:rPr lang="en-GB" dirty="0" err="1" smtClean="0">
                <a:ea typeface="Adobe Gothic Std B" panose="020B0800000000000000" pitchFamily="34" charset="-128"/>
              </a:rPr>
              <a:t>jui</a:t>
            </a:r>
            <a:r>
              <a:rPr lang="en-GB" dirty="0" smtClean="0">
                <a:ea typeface="Adobe Gothic Std B" panose="020B0800000000000000" pitchFamily="34" charset="-128"/>
              </a:rPr>
              <a:t>, </a:t>
            </a:r>
            <a:r>
              <a:rPr lang="en-GB" dirty="0" err="1" smtClean="0">
                <a:ea typeface="Adobe Gothic Std B" panose="020B0800000000000000" pitchFamily="34" charset="-128"/>
              </a:rPr>
              <a:t>juillet</a:t>
            </a:r>
            <a:r>
              <a:rPr lang="en-GB" dirty="0" smtClean="0">
                <a:ea typeface="Adobe Gothic Std B" panose="020B0800000000000000" pitchFamily="34" charset="-128"/>
              </a:rPr>
              <a:t>, </a:t>
            </a:r>
            <a:r>
              <a:rPr lang="en-GB" dirty="0" err="1" smtClean="0">
                <a:ea typeface="Adobe Gothic Std B" panose="020B0800000000000000" pitchFamily="34" charset="-128"/>
              </a:rPr>
              <a:t>août</a:t>
            </a:r>
            <a:r>
              <a:rPr lang="en-GB" dirty="0" smtClean="0">
                <a:ea typeface="Adobe Gothic Std B" panose="020B0800000000000000" pitchFamily="34" charset="-128"/>
              </a:rPr>
              <a:t>, </a:t>
            </a:r>
            <a:r>
              <a:rPr lang="en-GB" dirty="0" err="1" smtClean="0">
                <a:ea typeface="Adobe Gothic Std B" panose="020B0800000000000000" pitchFamily="34" charset="-128"/>
              </a:rPr>
              <a:t>septembre</a:t>
            </a:r>
            <a:r>
              <a:rPr lang="en-GB" dirty="0" smtClean="0">
                <a:ea typeface="Adobe Gothic Std B" panose="020B0800000000000000" pitchFamily="34" charset="-128"/>
              </a:rPr>
              <a:t>, </a:t>
            </a:r>
            <a:r>
              <a:rPr lang="en-GB" dirty="0" err="1" smtClean="0">
                <a:ea typeface="Adobe Gothic Std B" panose="020B0800000000000000" pitchFamily="34" charset="-128"/>
              </a:rPr>
              <a:t>octobre</a:t>
            </a:r>
            <a:r>
              <a:rPr lang="en-GB" dirty="0" smtClean="0">
                <a:ea typeface="Adobe Gothic Std B" panose="020B0800000000000000" pitchFamily="34" charset="-128"/>
              </a:rPr>
              <a:t>, </a:t>
            </a:r>
            <a:r>
              <a:rPr lang="en-GB" dirty="0" err="1" smtClean="0">
                <a:ea typeface="Adobe Gothic Std B" panose="020B0800000000000000" pitchFamily="34" charset="-128"/>
              </a:rPr>
              <a:t>novembre</a:t>
            </a:r>
            <a:r>
              <a:rPr lang="en-GB" dirty="0" smtClean="0">
                <a:ea typeface="Adobe Gothic Std B" panose="020B0800000000000000" pitchFamily="34" charset="-128"/>
              </a:rPr>
              <a:t>, </a:t>
            </a:r>
            <a:r>
              <a:rPr lang="en-GB" dirty="0" err="1" smtClean="0">
                <a:ea typeface="Adobe Gothic Std B" panose="020B0800000000000000" pitchFamily="34" charset="-128"/>
              </a:rPr>
              <a:t>décembre</a:t>
            </a:r>
            <a:endParaRPr lang="en-GB" dirty="0">
              <a:ea typeface="Adobe Gothic Std B" panose="020B0800000000000000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01532" y="1920115"/>
            <a:ext cx="2781838" cy="2308324"/>
          </a:xfrm>
          <a:prstGeom prst="rect">
            <a:avLst/>
          </a:prstGeom>
          <a:noFill/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>
                <a:ea typeface="Adobe Gothic Std B" panose="020B0800000000000000" pitchFamily="34" charset="-128"/>
              </a:rPr>
              <a:t>Days of the week</a:t>
            </a:r>
          </a:p>
          <a:p>
            <a:r>
              <a:rPr lang="en-GB" dirty="0">
                <a:ea typeface="Adobe Gothic Std B" panose="020B0800000000000000" pitchFamily="34" charset="-128"/>
              </a:rPr>
              <a:t> </a:t>
            </a:r>
            <a:r>
              <a:rPr lang="en-GB" dirty="0" err="1" smtClean="0">
                <a:ea typeface="Adobe Gothic Std B" panose="020B0800000000000000" pitchFamily="34" charset="-128"/>
              </a:rPr>
              <a:t>lundi</a:t>
            </a:r>
            <a:r>
              <a:rPr lang="en-GB" dirty="0" smtClean="0">
                <a:ea typeface="Adobe Gothic Std B" panose="020B0800000000000000" pitchFamily="34" charset="-128"/>
              </a:rPr>
              <a:t> - </a:t>
            </a:r>
            <a:r>
              <a:rPr lang="en-GB" i="1" dirty="0" smtClean="0">
                <a:ea typeface="Adobe Gothic Std B" panose="020B0800000000000000" pitchFamily="34" charset="-128"/>
              </a:rPr>
              <a:t>Monday</a:t>
            </a:r>
          </a:p>
          <a:p>
            <a:r>
              <a:rPr lang="en-GB" dirty="0">
                <a:ea typeface="Adobe Gothic Std B" panose="020B0800000000000000" pitchFamily="34" charset="-128"/>
              </a:rPr>
              <a:t> </a:t>
            </a:r>
            <a:r>
              <a:rPr lang="en-GB" dirty="0" err="1" smtClean="0">
                <a:ea typeface="Adobe Gothic Std B" panose="020B0800000000000000" pitchFamily="34" charset="-128"/>
              </a:rPr>
              <a:t>mardi</a:t>
            </a:r>
            <a:r>
              <a:rPr lang="en-GB" dirty="0" smtClean="0">
                <a:ea typeface="Adobe Gothic Std B" panose="020B0800000000000000" pitchFamily="34" charset="-128"/>
              </a:rPr>
              <a:t> - </a:t>
            </a:r>
            <a:r>
              <a:rPr lang="en-GB" i="1" dirty="0" smtClean="0">
                <a:ea typeface="Adobe Gothic Std B" panose="020B0800000000000000" pitchFamily="34" charset="-128"/>
              </a:rPr>
              <a:t>Tuesday</a:t>
            </a:r>
          </a:p>
          <a:p>
            <a:r>
              <a:rPr lang="en-GB" dirty="0">
                <a:ea typeface="Adobe Gothic Std B" panose="020B0800000000000000" pitchFamily="34" charset="-128"/>
              </a:rPr>
              <a:t> </a:t>
            </a:r>
            <a:r>
              <a:rPr lang="en-GB" dirty="0" err="1" smtClean="0">
                <a:ea typeface="Adobe Gothic Std B" panose="020B0800000000000000" pitchFamily="34" charset="-128"/>
              </a:rPr>
              <a:t>mercredi</a:t>
            </a:r>
            <a:r>
              <a:rPr lang="en-GB" dirty="0" smtClean="0">
                <a:ea typeface="Adobe Gothic Std B" panose="020B0800000000000000" pitchFamily="34" charset="-128"/>
              </a:rPr>
              <a:t> - </a:t>
            </a:r>
            <a:r>
              <a:rPr lang="en-GB" i="1" dirty="0" smtClean="0">
                <a:ea typeface="Adobe Gothic Std B" panose="020B0800000000000000" pitchFamily="34" charset="-128"/>
              </a:rPr>
              <a:t>Wednesday</a:t>
            </a:r>
          </a:p>
          <a:p>
            <a:r>
              <a:rPr lang="en-GB" dirty="0" smtClean="0">
                <a:ea typeface="Adobe Gothic Std B" panose="020B0800000000000000" pitchFamily="34" charset="-128"/>
              </a:rPr>
              <a:t> </a:t>
            </a:r>
            <a:r>
              <a:rPr lang="en-GB" dirty="0" err="1" smtClean="0">
                <a:ea typeface="Adobe Gothic Std B" panose="020B0800000000000000" pitchFamily="34" charset="-128"/>
              </a:rPr>
              <a:t>jeudi</a:t>
            </a:r>
            <a:r>
              <a:rPr lang="en-GB" dirty="0" smtClean="0">
                <a:ea typeface="Adobe Gothic Std B" panose="020B0800000000000000" pitchFamily="34" charset="-128"/>
              </a:rPr>
              <a:t> - </a:t>
            </a:r>
            <a:r>
              <a:rPr lang="en-GB" i="1" dirty="0" smtClean="0">
                <a:ea typeface="Adobe Gothic Std B" panose="020B0800000000000000" pitchFamily="34" charset="-128"/>
              </a:rPr>
              <a:t>Thursday</a:t>
            </a:r>
          </a:p>
          <a:p>
            <a:r>
              <a:rPr lang="en-GB" dirty="0" smtClean="0">
                <a:ea typeface="Adobe Gothic Std B" panose="020B0800000000000000" pitchFamily="34" charset="-128"/>
              </a:rPr>
              <a:t> </a:t>
            </a:r>
            <a:r>
              <a:rPr lang="en-GB" dirty="0" err="1" smtClean="0">
                <a:ea typeface="Adobe Gothic Std B" panose="020B0800000000000000" pitchFamily="34" charset="-128"/>
              </a:rPr>
              <a:t>vendredi</a:t>
            </a:r>
            <a:r>
              <a:rPr lang="en-GB" dirty="0" smtClean="0">
                <a:ea typeface="Adobe Gothic Std B" panose="020B0800000000000000" pitchFamily="34" charset="-128"/>
              </a:rPr>
              <a:t> - </a:t>
            </a:r>
            <a:r>
              <a:rPr lang="en-GB" i="1" dirty="0" smtClean="0">
                <a:ea typeface="Adobe Gothic Std B" panose="020B0800000000000000" pitchFamily="34" charset="-128"/>
              </a:rPr>
              <a:t>Friday</a:t>
            </a:r>
          </a:p>
          <a:p>
            <a:r>
              <a:rPr lang="en-GB" dirty="0">
                <a:ea typeface="Adobe Gothic Std B" panose="020B0800000000000000" pitchFamily="34" charset="-128"/>
              </a:rPr>
              <a:t> </a:t>
            </a:r>
            <a:r>
              <a:rPr lang="en-GB" dirty="0" err="1" smtClean="0">
                <a:ea typeface="Adobe Gothic Std B" panose="020B0800000000000000" pitchFamily="34" charset="-128"/>
              </a:rPr>
              <a:t>samedi</a:t>
            </a:r>
            <a:r>
              <a:rPr lang="en-GB" dirty="0" smtClean="0">
                <a:ea typeface="Adobe Gothic Std B" panose="020B0800000000000000" pitchFamily="34" charset="-128"/>
              </a:rPr>
              <a:t> - </a:t>
            </a:r>
            <a:r>
              <a:rPr lang="en-GB" i="1" dirty="0" smtClean="0">
                <a:ea typeface="Adobe Gothic Std B" panose="020B0800000000000000" pitchFamily="34" charset="-128"/>
              </a:rPr>
              <a:t>Saturday</a:t>
            </a:r>
          </a:p>
          <a:p>
            <a:r>
              <a:rPr lang="en-GB" dirty="0">
                <a:ea typeface="Adobe Gothic Std B" panose="020B0800000000000000" pitchFamily="34" charset="-128"/>
              </a:rPr>
              <a:t> </a:t>
            </a:r>
            <a:r>
              <a:rPr lang="en-GB" dirty="0" err="1" smtClean="0">
                <a:ea typeface="Adobe Gothic Std B" panose="020B0800000000000000" pitchFamily="34" charset="-128"/>
              </a:rPr>
              <a:t>dimanche</a:t>
            </a:r>
            <a:r>
              <a:rPr lang="en-GB" dirty="0" smtClean="0">
                <a:ea typeface="Adobe Gothic Std B" panose="020B0800000000000000" pitchFamily="34" charset="-128"/>
              </a:rPr>
              <a:t> - </a:t>
            </a:r>
            <a:r>
              <a:rPr lang="en-GB" i="1" dirty="0" smtClean="0">
                <a:ea typeface="Adobe Gothic Std B" panose="020B0800000000000000" pitchFamily="34" charset="-128"/>
              </a:rPr>
              <a:t>Sunday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576553" y="1920115"/>
            <a:ext cx="2408348" cy="2308324"/>
          </a:xfrm>
          <a:prstGeom prst="rect">
            <a:avLst/>
          </a:prstGeom>
          <a:noFill/>
          <a:ln w="762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err="1" smtClean="0"/>
              <a:t>J’ai</a:t>
            </a:r>
            <a:r>
              <a:rPr lang="en-GB" b="1" dirty="0" smtClean="0"/>
              <a:t> … </a:t>
            </a:r>
            <a:r>
              <a:rPr lang="en-GB" b="1" dirty="0" err="1" smtClean="0"/>
              <a:t>ans</a:t>
            </a:r>
            <a:r>
              <a:rPr lang="en-GB" b="1" dirty="0" smtClean="0"/>
              <a:t> </a:t>
            </a:r>
            <a:r>
              <a:rPr lang="en-GB" dirty="0" smtClean="0"/>
              <a:t>– </a:t>
            </a:r>
            <a:r>
              <a:rPr lang="en-GB" i="1" dirty="0" smtClean="0"/>
              <a:t>I am … years old</a:t>
            </a:r>
          </a:p>
          <a:p>
            <a:r>
              <a:rPr lang="en-GB" b="1" dirty="0" smtClean="0"/>
              <a:t>Il/</a:t>
            </a:r>
            <a:r>
              <a:rPr lang="en-GB" b="1" dirty="0" err="1" smtClean="0"/>
              <a:t>elle</a:t>
            </a:r>
            <a:r>
              <a:rPr lang="en-GB" b="1" dirty="0" smtClean="0"/>
              <a:t> a … </a:t>
            </a:r>
            <a:r>
              <a:rPr lang="en-GB" b="1" dirty="0" err="1" smtClean="0"/>
              <a:t>ans</a:t>
            </a:r>
            <a:r>
              <a:rPr lang="en-GB" b="1" dirty="0" smtClean="0"/>
              <a:t> </a:t>
            </a:r>
            <a:r>
              <a:rPr lang="en-GB" dirty="0" smtClean="0"/>
              <a:t>– </a:t>
            </a:r>
            <a:r>
              <a:rPr lang="en-GB" i="1" dirty="0" smtClean="0"/>
              <a:t>he/she is … years old</a:t>
            </a:r>
          </a:p>
          <a:p>
            <a:endParaRPr lang="en-GB" dirty="0"/>
          </a:p>
          <a:p>
            <a:r>
              <a:rPr lang="en-GB" b="1" dirty="0" smtClean="0"/>
              <a:t>Mon </a:t>
            </a:r>
            <a:r>
              <a:rPr lang="en-GB" b="1" dirty="0" err="1" smtClean="0"/>
              <a:t>anniversaire</a:t>
            </a:r>
            <a:r>
              <a:rPr lang="en-GB" b="1" dirty="0" smtClean="0"/>
              <a:t> </a:t>
            </a:r>
            <a:r>
              <a:rPr lang="en-GB" b="1" dirty="0" err="1" smtClean="0"/>
              <a:t>c’est</a:t>
            </a:r>
            <a:r>
              <a:rPr lang="en-GB" b="1" dirty="0" smtClean="0"/>
              <a:t> le … </a:t>
            </a:r>
            <a:r>
              <a:rPr lang="en-GB" dirty="0" smtClean="0"/>
              <a:t>- </a:t>
            </a:r>
            <a:r>
              <a:rPr lang="en-GB" i="1" dirty="0" smtClean="0"/>
              <a:t>my birthday is on…</a:t>
            </a:r>
            <a:endParaRPr lang="en-GB" i="1" dirty="0"/>
          </a:p>
        </p:txBody>
      </p:sp>
      <p:sp>
        <p:nvSpPr>
          <p:cNvPr id="9" name="TextBox 8"/>
          <p:cNvSpPr txBox="1"/>
          <p:nvPr/>
        </p:nvSpPr>
        <p:spPr>
          <a:xfrm>
            <a:off x="8409904" y="189028"/>
            <a:ext cx="3258354" cy="2031325"/>
          </a:xfrm>
          <a:prstGeom prst="rect">
            <a:avLst/>
          </a:prstGeom>
          <a:noFill/>
          <a:ln w="762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AVOIR (to have)</a:t>
            </a:r>
          </a:p>
          <a:p>
            <a:r>
              <a:rPr lang="en-GB" dirty="0" err="1" smtClean="0"/>
              <a:t>J’ai</a:t>
            </a:r>
            <a:r>
              <a:rPr lang="en-GB" dirty="0" smtClean="0"/>
              <a:t> – </a:t>
            </a:r>
            <a:r>
              <a:rPr lang="en-GB" i="1" dirty="0" smtClean="0"/>
              <a:t>I have</a:t>
            </a:r>
          </a:p>
          <a:p>
            <a:r>
              <a:rPr lang="en-GB" dirty="0" err="1" smtClean="0"/>
              <a:t>Tu</a:t>
            </a:r>
            <a:r>
              <a:rPr lang="en-GB" dirty="0" smtClean="0"/>
              <a:t> as – </a:t>
            </a:r>
            <a:r>
              <a:rPr lang="en-GB" i="1" dirty="0" smtClean="0"/>
              <a:t>you have </a:t>
            </a:r>
          </a:p>
          <a:p>
            <a:r>
              <a:rPr lang="en-GB" dirty="0" smtClean="0"/>
              <a:t>Il/</a:t>
            </a:r>
            <a:r>
              <a:rPr lang="en-GB" dirty="0" err="1" smtClean="0"/>
              <a:t>elle</a:t>
            </a:r>
            <a:r>
              <a:rPr lang="en-GB" dirty="0" smtClean="0"/>
              <a:t> a – </a:t>
            </a:r>
            <a:r>
              <a:rPr lang="en-GB" i="1" dirty="0" smtClean="0"/>
              <a:t>she/she has</a:t>
            </a:r>
          </a:p>
          <a:p>
            <a:r>
              <a:rPr lang="en-GB" dirty="0" smtClean="0"/>
              <a:t>Nous </a:t>
            </a:r>
            <a:r>
              <a:rPr lang="en-GB" dirty="0" err="1" smtClean="0"/>
              <a:t>avons</a:t>
            </a:r>
            <a:r>
              <a:rPr lang="en-GB" dirty="0" smtClean="0"/>
              <a:t> – </a:t>
            </a:r>
            <a:r>
              <a:rPr lang="en-GB" i="1" dirty="0" smtClean="0"/>
              <a:t>we have</a:t>
            </a:r>
          </a:p>
          <a:p>
            <a:r>
              <a:rPr lang="en-GB" dirty="0" err="1" smtClean="0"/>
              <a:t>Vous</a:t>
            </a:r>
            <a:r>
              <a:rPr lang="en-GB" dirty="0" smtClean="0"/>
              <a:t> </a:t>
            </a:r>
            <a:r>
              <a:rPr lang="en-GB" dirty="0" err="1" smtClean="0"/>
              <a:t>avez</a:t>
            </a:r>
            <a:r>
              <a:rPr lang="en-GB" dirty="0" smtClean="0"/>
              <a:t> – </a:t>
            </a:r>
            <a:r>
              <a:rPr lang="en-GB" i="1" dirty="0" smtClean="0"/>
              <a:t>you have (plural)</a:t>
            </a:r>
          </a:p>
          <a:p>
            <a:r>
              <a:rPr lang="en-GB" dirty="0" err="1" smtClean="0"/>
              <a:t>ils</a:t>
            </a:r>
            <a:r>
              <a:rPr lang="en-GB" dirty="0" smtClean="0"/>
              <a:t>/</a:t>
            </a:r>
            <a:r>
              <a:rPr lang="en-GB" dirty="0" err="1" smtClean="0"/>
              <a:t>elles</a:t>
            </a:r>
            <a:r>
              <a:rPr lang="en-GB" dirty="0" smtClean="0"/>
              <a:t> </a:t>
            </a:r>
            <a:r>
              <a:rPr lang="en-GB" dirty="0" err="1" smtClean="0"/>
              <a:t>ont</a:t>
            </a:r>
            <a:r>
              <a:rPr lang="en-GB" dirty="0" smtClean="0"/>
              <a:t> – </a:t>
            </a:r>
            <a:r>
              <a:rPr lang="en-GB" i="1" dirty="0" smtClean="0"/>
              <a:t>they have</a:t>
            </a:r>
            <a:endParaRPr lang="en-GB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2485622" y="4597294"/>
            <a:ext cx="5306096" cy="2031325"/>
          </a:xfrm>
          <a:prstGeom prst="rect">
            <a:avLst/>
          </a:prstGeom>
          <a:noFill/>
          <a:ln w="76200">
            <a:solidFill>
              <a:srgbClr val="B889DB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Pets</a:t>
            </a:r>
          </a:p>
          <a:p>
            <a:endParaRPr lang="en-GB" dirty="0"/>
          </a:p>
          <a:p>
            <a:r>
              <a:rPr lang="en-GB" dirty="0" smtClean="0"/>
              <a:t>Un chat – </a:t>
            </a:r>
            <a:r>
              <a:rPr lang="en-GB" i="1" dirty="0" smtClean="0"/>
              <a:t>a cat</a:t>
            </a:r>
            <a:r>
              <a:rPr lang="en-GB" dirty="0" smtClean="0"/>
              <a:t>		un </a:t>
            </a:r>
            <a:r>
              <a:rPr lang="en-GB" dirty="0" err="1" smtClean="0"/>
              <a:t>poisson</a:t>
            </a:r>
            <a:r>
              <a:rPr lang="en-GB" dirty="0" smtClean="0"/>
              <a:t> – </a:t>
            </a:r>
            <a:r>
              <a:rPr lang="en-GB" i="1" dirty="0" smtClean="0"/>
              <a:t>a fish</a:t>
            </a:r>
          </a:p>
          <a:p>
            <a:r>
              <a:rPr lang="en-GB" dirty="0" smtClean="0"/>
              <a:t>Un </a:t>
            </a:r>
            <a:r>
              <a:rPr lang="en-GB" dirty="0" err="1" smtClean="0"/>
              <a:t>chien</a:t>
            </a:r>
            <a:r>
              <a:rPr lang="en-GB" dirty="0" smtClean="0"/>
              <a:t> – </a:t>
            </a:r>
            <a:r>
              <a:rPr lang="en-GB" i="1" dirty="0" smtClean="0"/>
              <a:t>a dog</a:t>
            </a:r>
            <a:r>
              <a:rPr lang="en-GB" dirty="0" smtClean="0"/>
              <a:t>		un </a:t>
            </a:r>
            <a:r>
              <a:rPr lang="en-GB" dirty="0" err="1" smtClean="0"/>
              <a:t>oiseau</a:t>
            </a:r>
            <a:r>
              <a:rPr lang="en-GB" dirty="0" smtClean="0"/>
              <a:t> – </a:t>
            </a:r>
            <a:r>
              <a:rPr lang="en-GB" i="1" dirty="0" smtClean="0"/>
              <a:t>a bird</a:t>
            </a:r>
          </a:p>
          <a:p>
            <a:r>
              <a:rPr lang="en-GB" dirty="0" smtClean="0"/>
              <a:t>Un lapin – </a:t>
            </a:r>
            <a:r>
              <a:rPr lang="en-GB" i="1" dirty="0" smtClean="0"/>
              <a:t>a rabbit</a:t>
            </a:r>
            <a:r>
              <a:rPr lang="en-GB" dirty="0" smtClean="0"/>
              <a:t>		</a:t>
            </a:r>
            <a:r>
              <a:rPr lang="en-GB" dirty="0" err="1" smtClean="0"/>
              <a:t>une</a:t>
            </a:r>
            <a:r>
              <a:rPr lang="en-GB" dirty="0" smtClean="0"/>
              <a:t> </a:t>
            </a:r>
            <a:r>
              <a:rPr lang="en-GB" dirty="0" err="1" smtClean="0"/>
              <a:t>tortue</a:t>
            </a:r>
            <a:r>
              <a:rPr lang="en-GB" dirty="0" smtClean="0"/>
              <a:t> – </a:t>
            </a:r>
            <a:r>
              <a:rPr lang="en-GB" i="1" dirty="0" smtClean="0"/>
              <a:t>a tortoise</a:t>
            </a:r>
          </a:p>
          <a:p>
            <a:r>
              <a:rPr lang="en-GB" dirty="0" smtClean="0"/>
              <a:t>Un hamster		</a:t>
            </a:r>
            <a:r>
              <a:rPr lang="en-GB" dirty="0" err="1" smtClean="0"/>
              <a:t>une</a:t>
            </a:r>
            <a:r>
              <a:rPr lang="en-GB" dirty="0" smtClean="0"/>
              <a:t> </a:t>
            </a:r>
            <a:r>
              <a:rPr lang="en-GB" dirty="0" err="1" smtClean="0"/>
              <a:t>souris</a:t>
            </a:r>
            <a:r>
              <a:rPr lang="en-GB" dirty="0" smtClean="0"/>
              <a:t> – </a:t>
            </a:r>
            <a:r>
              <a:rPr lang="en-GB" i="1" dirty="0" smtClean="0"/>
              <a:t>a mouse</a:t>
            </a:r>
          </a:p>
          <a:p>
            <a:r>
              <a:rPr lang="en-GB" dirty="0" smtClean="0"/>
              <a:t>Un serpent – </a:t>
            </a:r>
            <a:r>
              <a:rPr lang="en-GB" i="1" dirty="0" smtClean="0"/>
              <a:t>a snake</a:t>
            </a:r>
            <a:endParaRPr lang="en-GB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8110468" y="4458794"/>
            <a:ext cx="3857226" cy="2308324"/>
          </a:xfrm>
          <a:prstGeom prst="rect">
            <a:avLst/>
          </a:prstGeom>
          <a:noFill/>
          <a:ln w="76200">
            <a:solidFill>
              <a:srgbClr val="FC92D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Colours</a:t>
            </a:r>
          </a:p>
          <a:p>
            <a:r>
              <a:rPr lang="en-GB" dirty="0" err="1" smtClean="0"/>
              <a:t>Jaune</a:t>
            </a:r>
            <a:r>
              <a:rPr lang="en-GB" dirty="0" smtClean="0"/>
              <a:t> – </a:t>
            </a:r>
            <a:r>
              <a:rPr lang="en-GB" i="1" dirty="0" smtClean="0"/>
              <a:t>yellow</a:t>
            </a:r>
            <a:r>
              <a:rPr lang="en-GB" dirty="0" smtClean="0"/>
              <a:t>	blanc - </a:t>
            </a:r>
            <a:r>
              <a:rPr lang="en-GB" i="1" dirty="0" smtClean="0"/>
              <a:t>white</a:t>
            </a:r>
          </a:p>
          <a:p>
            <a:r>
              <a:rPr lang="en-GB" dirty="0" smtClean="0"/>
              <a:t>Rouge – </a:t>
            </a:r>
            <a:r>
              <a:rPr lang="en-GB" i="1" dirty="0" smtClean="0"/>
              <a:t>red</a:t>
            </a:r>
            <a:r>
              <a:rPr lang="en-GB" dirty="0" smtClean="0"/>
              <a:t>	</a:t>
            </a:r>
            <a:r>
              <a:rPr lang="en-GB" dirty="0" err="1" smtClean="0"/>
              <a:t>marron</a:t>
            </a:r>
            <a:r>
              <a:rPr lang="en-GB" dirty="0" smtClean="0"/>
              <a:t> - </a:t>
            </a:r>
            <a:r>
              <a:rPr lang="en-GB" i="1" dirty="0" smtClean="0"/>
              <a:t>brown</a:t>
            </a:r>
          </a:p>
          <a:p>
            <a:r>
              <a:rPr lang="en-GB" dirty="0" smtClean="0"/>
              <a:t>Orange		</a:t>
            </a:r>
            <a:r>
              <a:rPr lang="en-GB" dirty="0" err="1" smtClean="0"/>
              <a:t>gris</a:t>
            </a:r>
            <a:r>
              <a:rPr lang="en-GB" dirty="0" smtClean="0"/>
              <a:t> – </a:t>
            </a:r>
            <a:r>
              <a:rPr lang="en-GB" i="1" dirty="0" smtClean="0"/>
              <a:t>grey</a:t>
            </a:r>
            <a:r>
              <a:rPr lang="en-GB" dirty="0" smtClean="0"/>
              <a:t>	</a:t>
            </a:r>
          </a:p>
          <a:p>
            <a:r>
              <a:rPr lang="en-GB" dirty="0" smtClean="0"/>
              <a:t>Rose – </a:t>
            </a:r>
            <a:r>
              <a:rPr lang="en-GB" i="1" dirty="0" smtClean="0"/>
              <a:t>pink</a:t>
            </a:r>
            <a:r>
              <a:rPr lang="en-GB" dirty="0" smtClean="0"/>
              <a:t>	violet - </a:t>
            </a:r>
            <a:r>
              <a:rPr lang="en-GB" i="1" dirty="0" smtClean="0"/>
              <a:t>purple</a:t>
            </a:r>
          </a:p>
          <a:p>
            <a:r>
              <a:rPr lang="en-GB" dirty="0" err="1" smtClean="0"/>
              <a:t>Vert</a:t>
            </a:r>
            <a:r>
              <a:rPr lang="en-GB" dirty="0" smtClean="0"/>
              <a:t> – </a:t>
            </a:r>
            <a:r>
              <a:rPr lang="en-GB" i="1" dirty="0" smtClean="0"/>
              <a:t>green</a:t>
            </a:r>
          </a:p>
          <a:p>
            <a:r>
              <a:rPr lang="en-GB" dirty="0" smtClean="0"/>
              <a:t>Bleu – </a:t>
            </a:r>
            <a:r>
              <a:rPr lang="en-GB" i="1" dirty="0" smtClean="0"/>
              <a:t>blue</a:t>
            </a:r>
          </a:p>
          <a:p>
            <a:r>
              <a:rPr lang="en-GB" dirty="0" smtClean="0"/>
              <a:t>Noir - </a:t>
            </a:r>
            <a:r>
              <a:rPr lang="en-GB" i="1" dirty="0" smtClean="0"/>
              <a:t>black</a:t>
            </a:r>
            <a:endParaRPr lang="en-GB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8260186" y="2600909"/>
            <a:ext cx="3557790" cy="1477328"/>
          </a:xfrm>
          <a:prstGeom prst="rect">
            <a:avLst/>
          </a:prstGeom>
          <a:noFill/>
          <a:ln w="76200"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Key phrases</a:t>
            </a:r>
          </a:p>
          <a:p>
            <a:r>
              <a:rPr lang="en-GB" dirty="0" smtClean="0"/>
              <a:t>Je </a:t>
            </a:r>
            <a:r>
              <a:rPr lang="en-GB" dirty="0" err="1" smtClean="0"/>
              <a:t>m’appelle</a:t>
            </a:r>
            <a:r>
              <a:rPr lang="en-GB" dirty="0" smtClean="0"/>
              <a:t>… - </a:t>
            </a:r>
            <a:r>
              <a:rPr lang="en-GB" i="1" dirty="0" smtClean="0"/>
              <a:t>My name is…</a:t>
            </a:r>
          </a:p>
          <a:p>
            <a:r>
              <a:rPr lang="en-GB" dirty="0" err="1" smtClean="0"/>
              <a:t>Salut</a:t>
            </a:r>
            <a:r>
              <a:rPr lang="en-GB" dirty="0" smtClean="0"/>
              <a:t> – </a:t>
            </a:r>
            <a:r>
              <a:rPr lang="en-GB" i="1" dirty="0" smtClean="0"/>
              <a:t>hi</a:t>
            </a:r>
          </a:p>
          <a:p>
            <a:r>
              <a:rPr lang="en-GB" dirty="0" err="1" smtClean="0"/>
              <a:t>Ça</a:t>
            </a:r>
            <a:r>
              <a:rPr lang="en-GB" dirty="0" smtClean="0"/>
              <a:t> </a:t>
            </a:r>
            <a:r>
              <a:rPr lang="en-GB" dirty="0" err="1" smtClean="0"/>
              <a:t>va</a:t>
            </a:r>
            <a:r>
              <a:rPr lang="en-GB" dirty="0" smtClean="0"/>
              <a:t>? – </a:t>
            </a:r>
            <a:r>
              <a:rPr lang="en-GB" i="1" dirty="0" smtClean="0"/>
              <a:t>how are you?</a:t>
            </a:r>
          </a:p>
          <a:p>
            <a:r>
              <a:rPr lang="en-GB" dirty="0" err="1" smtClean="0"/>
              <a:t>Quel</a:t>
            </a:r>
            <a:r>
              <a:rPr lang="en-GB" dirty="0" smtClean="0"/>
              <a:t> </a:t>
            </a:r>
            <a:r>
              <a:rPr lang="en-GB" dirty="0" err="1" smtClean="0"/>
              <a:t>âge</a:t>
            </a:r>
            <a:r>
              <a:rPr lang="en-GB" dirty="0" smtClean="0"/>
              <a:t> as-</a:t>
            </a:r>
            <a:r>
              <a:rPr lang="en-GB" dirty="0" err="1" smtClean="0"/>
              <a:t>tu</a:t>
            </a:r>
            <a:r>
              <a:rPr lang="en-GB" dirty="0" smtClean="0"/>
              <a:t>? – </a:t>
            </a:r>
            <a:r>
              <a:rPr lang="en-GB" i="1" dirty="0" smtClean="0"/>
              <a:t>How old are you?</a:t>
            </a:r>
          </a:p>
        </p:txBody>
      </p:sp>
    </p:spTree>
    <p:extLst>
      <p:ext uri="{BB962C8B-B14F-4D97-AF65-F5344CB8AC3E}">
        <p14:creationId xmlns:p14="http://schemas.microsoft.com/office/powerpoint/2010/main" val="3905675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277</Words>
  <Application>Microsoft Office PowerPoint</Application>
  <PresentationFormat>Widescreen</PresentationFormat>
  <Paragraphs>68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Adobe Gothic Std B</vt:lpstr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Miniot, N (Birley CC Teacher)</dc:creator>
  <cp:lastModifiedBy>KaraMason</cp:lastModifiedBy>
  <cp:revision>3</cp:revision>
  <dcterms:created xsi:type="dcterms:W3CDTF">2019-11-29T11:27:39Z</dcterms:created>
  <dcterms:modified xsi:type="dcterms:W3CDTF">2022-02-08T15:49:54Z</dcterms:modified>
</cp:coreProperties>
</file>